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2" r:id="rId2"/>
    <p:sldId id="263" r:id="rId3"/>
    <p:sldId id="266" r:id="rId4"/>
    <p:sldId id="259" r:id="rId5"/>
    <p:sldId id="260" r:id="rId6"/>
    <p:sldId id="261" r:id="rId7"/>
    <p:sldId id="283" r:id="rId8"/>
    <p:sldId id="264" r:id="rId9"/>
    <p:sldId id="285" r:id="rId10"/>
    <p:sldId id="268" r:id="rId11"/>
    <p:sldId id="277" r:id="rId12"/>
    <p:sldId id="269" r:id="rId13"/>
    <p:sldId id="284" r:id="rId14"/>
    <p:sldId id="272"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Gigot" initials="SG" lastIdx="9" clrIdx="0"/>
  <p:cmAuthor id="2" name="Tressie LaFay" initials="TL" lastIdx="1" clrIdx="1"/>
  <p:cmAuthor id="3" name="Tressie LaFay" initials="TL [2]" lastIdx="1" clrIdx="2"/>
  <p:cmAuthor id="4" name="Tressie LaFay" initials="TL [3]"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58"/>
    <p:restoredTop sz="94679"/>
  </p:normalViewPr>
  <p:slideViewPr>
    <p:cSldViewPr snapToGrid="0" snapToObjects="1">
      <p:cViewPr varScale="1">
        <p:scale>
          <a:sx n="128" d="100"/>
          <a:sy n="128" d="100"/>
        </p:scale>
        <p:origin x="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D5F8E-890A-8D4D-B330-E1C1AEBA6BF1}" type="datetimeFigureOut">
              <a:rPr lang="en-US" smtClean="0"/>
              <a:t>2/21/20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9CB72-8FEE-C54F-9823-3649B6416488}" type="slidenum">
              <a:rPr lang="en-US" smtClean="0"/>
              <a:t>‹#›</a:t>
            </a:fld>
            <a:endParaRPr lang="en-US"/>
          </a:p>
        </p:txBody>
      </p:sp>
    </p:spTree>
    <p:extLst>
      <p:ext uri="{BB962C8B-B14F-4D97-AF65-F5344CB8AC3E}">
        <p14:creationId xmlns:p14="http://schemas.microsoft.com/office/powerpoint/2010/main" val="125154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14" name="Picture Placeholder 6"/>
          <p:cNvSpPr>
            <a:spLocks noGrp="1"/>
          </p:cNvSpPr>
          <p:nvPr>
            <p:ph type="pic" sz="quarter" idx="11"/>
          </p:nvPr>
        </p:nvSpPr>
        <p:spPr>
          <a:xfrm>
            <a:off x="4608513" y="573135"/>
            <a:ext cx="2974975" cy="2596896"/>
          </a:xfrm>
          <a:ln>
            <a:solidFill>
              <a:schemeClr val="tx1"/>
            </a:solidFill>
          </a:ln>
        </p:spPr>
        <p:txBody>
          <a:bodyPr/>
          <a:lstStyle/>
          <a:p>
            <a:endParaRPr lang="en-US"/>
          </a:p>
        </p:txBody>
      </p:sp>
      <p:sp>
        <p:nvSpPr>
          <p:cNvPr id="17" name="Picture Placeholder 6"/>
          <p:cNvSpPr>
            <a:spLocks noGrp="1"/>
          </p:cNvSpPr>
          <p:nvPr>
            <p:ph type="pic" sz="quarter" idx="10"/>
          </p:nvPr>
        </p:nvSpPr>
        <p:spPr>
          <a:xfrm>
            <a:off x="750579" y="573135"/>
            <a:ext cx="2974975" cy="2596896"/>
          </a:xfrm>
          <a:ln>
            <a:solidFill>
              <a:schemeClr val="tx1"/>
            </a:solidFill>
          </a:ln>
        </p:spPr>
        <p:txBody>
          <a:bodyPr/>
          <a:lstStyle/>
          <a:p>
            <a:endParaRPr lang="en-US"/>
          </a:p>
        </p:txBody>
      </p:sp>
      <p:sp>
        <p:nvSpPr>
          <p:cNvPr id="18" name="Picture Placeholder 6"/>
          <p:cNvSpPr>
            <a:spLocks noGrp="1"/>
          </p:cNvSpPr>
          <p:nvPr>
            <p:ph type="pic" sz="quarter" idx="12"/>
          </p:nvPr>
        </p:nvSpPr>
        <p:spPr>
          <a:xfrm>
            <a:off x="8466447" y="573135"/>
            <a:ext cx="2974975" cy="2596896"/>
          </a:xfrm>
          <a:ln>
            <a:solidFill>
              <a:schemeClr val="tx1"/>
            </a:solidFill>
          </a:ln>
        </p:spPr>
        <p:txBody>
          <a:bodyPr/>
          <a:lstStyle/>
          <a:p>
            <a:endParaRPr lang="en-US"/>
          </a:p>
        </p:txBody>
      </p:sp>
      <p:sp>
        <p:nvSpPr>
          <p:cNvPr id="19" name="Picture Placeholder 6"/>
          <p:cNvSpPr>
            <a:spLocks noGrp="1"/>
          </p:cNvSpPr>
          <p:nvPr>
            <p:ph type="pic" sz="quarter" idx="13"/>
          </p:nvPr>
        </p:nvSpPr>
        <p:spPr>
          <a:xfrm>
            <a:off x="2511021" y="3671176"/>
            <a:ext cx="2974975" cy="2596896"/>
          </a:xfrm>
          <a:ln>
            <a:solidFill>
              <a:schemeClr val="tx1"/>
            </a:solidFill>
          </a:ln>
        </p:spPr>
        <p:txBody>
          <a:bodyPr/>
          <a:lstStyle/>
          <a:p>
            <a:endParaRPr lang="en-US"/>
          </a:p>
        </p:txBody>
      </p:sp>
      <p:sp>
        <p:nvSpPr>
          <p:cNvPr id="20" name="Picture Placeholder 6"/>
          <p:cNvSpPr>
            <a:spLocks noGrp="1"/>
          </p:cNvSpPr>
          <p:nvPr>
            <p:ph type="pic" sz="quarter" idx="14"/>
          </p:nvPr>
        </p:nvSpPr>
        <p:spPr>
          <a:xfrm>
            <a:off x="6719651" y="3671176"/>
            <a:ext cx="2974975" cy="2596896"/>
          </a:xfrm>
          <a:ln>
            <a:solidFill>
              <a:schemeClr val="tx1"/>
            </a:solidFill>
          </a:ln>
        </p:spPr>
        <p:txBody>
          <a:bodyPr/>
          <a:lstStyle/>
          <a:p>
            <a:endParaRPr lang="en-US"/>
          </a:p>
        </p:txBody>
      </p:sp>
    </p:spTree>
    <p:extLst>
      <p:ext uri="{BB962C8B-B14F-4D97-AF65-F5344CB8AC3E}">
        <p14:creationId xmlns:p14="http://schemas.microsoft.com/office/powerpoint/2010/main" val="14093629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81869D-7483-1C4D-B835-D7B449EA338D}" type="datetimeFigureOut">
              <a:rPr lang="en-US" smtClean="0"/>
              <a:t>2/21/20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104331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81869D-7483-1C4D-B835-D7B449EA338D}" type="datetimeFigureOut">
              <a:rPr lang="en-US" smtClean="0"/>
              <a:t>2/21/20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730688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81869D-7483-1C4D-B835-D7B449EA338D}" type="datetimeFigureOut">
              <a:rPr lang="en-US" smtClean="0"/>
              <a:t>2/21/20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136896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81869D-7483-1C4D-B835-D7B449EA338D}" type="datetimeFigureOut">
              <a:rPr lang="en-US" smtClean="0"/>
              <a:t>2/21/20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136340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81869D-7483-1C4D-B835-D7B449EA338D}" type="datetimeFigureOut">
              <a:rPr lang="en-US" smtClean="0"/>
              <a:t>2/21/20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105669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81869D-7483-1C4D-B835-D7B449EA338D}" type="datetimeFigureOut">
              <a:rPr lang="en-US" smtClean="0"/>
              <a:t>2/21/20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25018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81869D-7483-1C4D-B835-D7B449EA338D}" type="datetimeFigureOut">
              <a:rPr lang="en-US" smtClean="0"/>
              <a:t>2/21/20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1987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81869D-7483-1C4D-B835-D7B449EA338D}" type="datetimeFigureOut">
              <a:rPr lang="en-US" smtClean="0"/>
              <a:t>2/21/20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1197697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81869D-7483-1C4D-B835-D7B449EA338D}" type="datetimeFigureOut">
              <a:rPr lang="en-US" smtClean="0"/>
              <a:t>2/21/20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134330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1869D-7483-1C4D-B835-D7B449EA338D}" type="datetimeFigureOut">
              <a:rPr lang="en-US" smtClean="0"/>
              <a:t>2/21/20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45375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81869D-7483-1C4D-B835-D7B449EA338D}" type="datetimeFigureOut">
              <a:rPr lang="en-US" smtClean="0"/>
              <a:t>2/21/20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6E35F-5D35-2E4D-A7FB-A923B56F8B3F}" type="slidenum">
              <a:rPr lang="en-US" smtClean="0"/>
              <a:t>‹#›</a:t>
            </a:fld>
            <a:endParaRPr lang="en-US"/>
          </a:p>
        </p:txBody>
      </p:sp>
    </p:spTree>
    <p:extLst>
      <p:ext uri="{BB962C8B-B14F-4D97-AF65-F5344CB8AC3E}">
        <p14:creationId xmlns:p14="http://schemas.microsoft.com/office/powerpoint/2010/main" val="56494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1869D-7483-1C4D-B835-D7B449EA338D}" type="datetimeFigureOut">
              <a:rPr lang="en-US" smtClean="0"/>
              <a:t>2/21/20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6E35F-5D35-2E4D-A7FB-A923B56F8B3F}" type="slidenum">
              <a:rPr lang="en-US" smtClean="0"/>
              <a:t>‹#›</a:t>
            </a:fld>
            <a:endParaRPr lang="en-US"/>
          </a:p>
        </p:txBody>
      </p:sp>
    </p:spTree>
    <p:extLst>
      <p:ext uri="{BB962C8B-B14F-4D97-AF65-F5344CB8AC3E}">
        <p14:creationId xmlns:p14="http://schemas.microsoft.com/office/powerpoint/2010/main" val="10600507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368539" cy="762000"/>
          </a:xfrm>
        </p:spPr>
        <p:txBody>
          <a:bodyPr>
            <a:normAutofit/>
          </a:bodyPr>
          <a:lstStyle/>
          <a:p>
            <a:r>
              <a:rPr lang="en-US" sz="4000" b="1" dirty="0">
                <a:solidFill>
                  <a:srgbClr val="FF0000"/>
                </a:solidFill>
              </a:rPr>
              <a:t>[NAME]</a:t>
            </a:r>
            <a:r>
              <a:rPr lang="en-US" sz="4000" b="1" dirty="0"/>
              <a:t> and </a:t>
            </a:r>
            <a:r>
              <a:rPr lang="en-US" sz="4000" b="1" dirty="0">
                <a:solidFill>
                  <a:srgbClr val="FF0000"/>
                </a:solidFill>
              </a:rPr>
              <a:t>[His/Her] </a:t>
            </a:r>
            <a:r>
              <a:rPr lang="en-US" sz="4000" b="1" dirty="0"/>
              <a:t>UCD</a:t>
            </a:r>
            <a:endParaRPr lang="en-US" sz="4000" dirty="0"/>
          </a:p>
        </p:txBody>
      </p:sp>
      <p:sp>
        <p:nvSpPr>
          <p:cNvPr id="3" name="Picture Placeholder 2"/>
          <p:cNvSpPr>
            <a:spLocks noGrp="1" noChangeAspect="1"/>
          </p:cNvSpPr>
          <p:nvPr>
            <p:ph type="pic" idx="1"/>
          </p:nvPr>
        </p:nvSpPr>
        <p:spPr>
          <a:xfrm>
            <a:off x="839788" y="2247687"/>
            <a:ext cx="4001578" cy="4003823"/>
          </a:xfrm>
          <a:ln>
            <a:solidFill>
              <a:schemeClr val="tx1"/>
            </a:solidFill>
          </a:ln>
        </p:spPr>
      </p:sp>
      <p:sp>
        <p:nvSpPr>
          <p:cNvPr id="4" name="Text Placeholder 3"/>
          <p:cNvSpPr>
            <a:spLocks noGrp="1"/>
          </p:cNvSpPr>
          <p:nvPr>
            <p:ph type="body" sz="half" idx="2"/>
          </p:nvPr>
        </p:nvSpPr>
        <p:spPr>
          <a:xfrm>
            <a:off x="839788" y="1312505"/>
            <a:ext cx="10576357" cy="935182"/>
          </a:xfrm>
        </p:spPr>
        <p:txBody>
          <a:bodyPr/>
          <a:lstStyle/>
          <a:p>
            <a:pPr lvl="0"/>
            <a:r>
              <a:rPr lang="en-US" sz="2800" dirty="0"/>
              <a:t>Learn About </a:t>
            </a:r>
            <a:r>
              <a:rPr lang="en-US" sz="2800" dirty="0">
                <a:solidFill>
                  <a:srgbClr val="FF0000"/>
                </a:solidFill>
              </a:rPr>
              <a:t>[NAME]</a:t>
            </a:r>
            <a:r>
              <a:rPr lang="en-US" sz="2800" dirty="0"/>
              <a:t>, UCDs, and How You Can Help at School</a:t>
            </a:r>
          </a:p>
          <a:p>
            <a:endParaRPr lang="en-US" dirty="0"/>
          </a:p>
        </p:txBody>
      </p:sp>
      <p:sp>
        <p:nvSpPr>
          <p:cNvPr id="5" name="TextBox 4"/>
          <p:cNvSpPr txBox="1"/>
          <p:nvPr/>
        </p:nvSpPr>
        <p:spPr>
          <a:xfrm>
            <a:off x="6024057" y="3638701"/>
            <a:ext cx="5184270" cy="1200329"/>
          </a:xfrm>
          <a:prstGeom prst="rect">
            <a:avLst/>
          </a:prstGeom>
          <a:noFill/>
        </p:spPr>
        <p:txBody>
          <a:bodyPr wrap="square" rtlCol="0">
            <a:spAutoFit/>
          </a:bodyPr>
          <a:lstStyle/>
          <a:p>
            <a:pPr algn="ctr"/>
            <a:r>
              <a:rPr lang="en-US" dirty="0">
                <a:solidFill>
                  <a:srgbClr val="FF0000"/>
                </a:solidFill>
              </a:rPr>
              <a:t>[Name of the school you’re presenting to (</a:t>
            </a:r>
            <a:r>
              <a:rPr lang="en-US" dirty="0" err="1">
                <a:solidFill>
                  <a:srgbClr val="FF0000"/>
                </a:solidFill>
              </a:rPr>
              <a:t>eg</a:t>
            </a:r>
            <a:r>
              <a:rPr lang="en-US" dirty="0">
                <a:solidFill>
                  <a:srgbClr val="FF0000"/>
                </a:solidFill>
              </a:rPr>
              <a:t> Smithtown Elementary School)]</a:t>
            </a:r>
            <a:br>
              <a:rPr lang="en-US" dirty="0"/>
            </a:br>
            <a:br>
              <a:rPr lang="en-US" dirty="0"/>
            </a:br>
            <a:r>
              <a:rPr lang="en-US" dirty="0">
                <a:solidFill>
                  <a:srgbClr val="FF0000"/>
                </a:solidFill>
              </a:rPr>
              <a:t>[Date of presentation]</a:t>
            </a:r>
            <a:endParaRPr lang="en-US" dirty="0"/>
          </a:p>
        </p:txBody>
      </p:sp>
    </p:spTree>
    <p:extLst>
      <p:ext uri="{BB962C8B-B14F-4D97-AF65-F5344CB8AC3E}">
        <p14:creationId xmlns:p14="http://schemas.microsoft.com/office/powerpoint/2010/main" val="1566517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583242"/>
          </a:xfrm>
        </p:spPr>
        <p:txBody>
          <a:bodyPr>
            <a:normAutofit/>
          </a:bodyPr>
          <a:lstStyle/>
          <a:p>
            <a:pPr>
              <a:lnSpc>
                <a:spcPct val="100000"/>
              </a:lnSpc>
              <a:spcBef>
                <a:spcPts val="0"/>
              </a:spcBef>
              <a:buClr>
                <a:schemeClr val="tx1"/>
              </a:buClr>
            </a:pPr>
            <a:r>
              <a:rPr lang="en-US" dirty="0">
                <a:solidFill>
                  <a:srgbClr val="FF0000"/>
                </a:solidFill>
              </a:rPr>
              <a:t>[Fill in notes about diet/mealtime, physical limitations, taking supplements and medicine, and any other important information]</a:t>
            </a:r>
          </a:p>
        </p:txBody>
      </p:sp>
      <p:sp>
        <p:nvSpPr>
          <p:cNvPr id="5" name="Title 1"/>
          <p:cNvSpPr txBox="1">
            <a:spLocks/>
          </p:cNvSpPr>
          <p:nvPr/>
        </p:nvSpPr>
        <p:spPr>
          <a:xfrm>
            <a:off x="880372" y="365125"/>
            <a:ext cx="109772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Daily support </a:t>
            </a:r>
            <a:r>
              <a:rPr lang="en-US" b="1" dirty="0">
                <a:solidFill>
                  <a:srgbClr val="FF0000"/>
                </a:solidFill>
              </a:rPr>
              <a:t>[NAME]</a:t>
            </a:r>
            <a:r>
              <a:rPr lang="en-US" b="1" dirty="0"/>
              <a:t> needs at school</a:t>
            </a:r>
          </a:p>
        </p:txBody>
      </p:sp>
    </p:spTree>
    <p:extLst>
      <p:ext uri="{BB962C8B-B14F-4D97-AF65-F5344CB8AC3E}">
        <p14:creationId xmlns:p14="http://schemas.microsoft.com/office/powerpoint/2010/main" val="793683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492048"/>
          </a:xfrm>
        </p:spPr>
        <p:txBody>
          <a:bodyPr>
            <a:normAutofit/>
          </a:bodyPr>
          <a:lstStyle/>
          <a:p>
            <a:pPr>
              <a:lnSpc>
                <a:spcPct val="100000"/>
              </a:lnSpc>
              <a:spcBef>
                <a:spcPts val="0"/>
              </a:spcBef>
              <a:buClr>
                <a:schemeClr val="tx1"/>
              </a:buClr>
            </a:pPr>
            <a:r>
              <a:rPr lang="en-US" dirty="0">
                <a:solidFill>
                  <a:srgbClr val="FF0000"/>
                </a:solidFill>
              </a:rPr>
              <a:t>[If child has an IEP or 504 plan, insert information about services and/or accommodations]</a:t>
            </a:r>
          </a:p>
        </p:txBody>
      </p:sp>
      <p:sp>
        <p:nvSpPr>
          <p:cNvPr id="4" name="Title 1"/>
          <p:cNvSpPr txBox="1">
            <a:spLocks/>
          </p:cNvSpPr>
          <p:nvPr/>
        </p:nvSpPr>
        <p:spPr>
          <a:xfrm>
            <a:off x="880372" y="365125"/>
            <a:ext cx="113116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Daily support </a:t>
            </a:r>
            <a:r>
              <a:rPr lang="en-US" b="1" dirty="0">
                <a:solidFill>
                  <a:srgbClr val="FF0000"/>
                </a:solidFill>
              </a:rPr>
              <a:t>[NAME]</a:t>
            </a:r>
            <a:r>
              <a:rPr lang="en-US" b="1" dirty="0"/>
              <a:t> needs at school </a:t>
            </a:r>
            <a:r>
              <a:rPr lang="en-US" sz="4000" b="1" dirty="0"/>
              <a:t>(continued)</a:t>
            </a:r>
          </a:p>
        </p:txBody>
      </p:sp>
    </p:spTree>
    <p:extLst>
      <p:ext uri="{BB962C8B-B14F-4D97-AF65-F5344CB8AC3E}">
        <p14:creationId xmlns:p14="http://schemas.microsoft.com/office/powerpoint/2010/main" val="1506837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716759"/>
          </a:xfrm>
        </p:spPr>
        <p:txBody>
          <a:bodyPr>
            <a:normAutofit/>
          </a:bodyPr>
          <a:lstStyle/>
          <a:p>
            <a:pPr marL="0" indent="0">
              <a:lnSpc>
                <a:spcPct val="100000"/>
              </a:lnSpc>
              <a:spcBef>
                <a:spcPts val="0"/>
              </a:spcBef>
              <a:buNone/>
            </a:pPr>
            <a:r>
              <a:rPr lang="en-US" dirty="0"/>
              <a:t>These are the things you can do to help </a:t>
            </a:r>
            <a:r>
              <a:rPr lang="en-US" dirty="0">
                <a:solidFill>
                  <a:srgbClr val="FF0000"/>
                </a:solidFill>
              </a:rPr>
              <a:t>[NAME] </a:t>
            </a:r>
            <a:r>
              <a:rPr lang="en-US" dirty="0"/>
              <a:t>stay safe and healthy</a:t>
            </a:r>
          </a:p>
          <a:p>
            <a:pPr lvl="1">
              <a:lnSpc>
                <a:spcPct val="100000"/>
              </a:lnSpc>
              <a:spcBef>
                <a:spcPts val="0"/>
              </a:spcBef>
              <a:buClr>
                <a:schemeClr val="tx1"/>
              </a:buClr>
            </a:pPr>
            <a:r>
              <a:rPr lang="en-US" dirty="0">
                <a:solidFill>
                  <a:srgbClr val="FF0000"/>
                </a:solidFill>
              </a:rPr>
              <a:t>[Insert additional support that can be offered, like ideas for classroom celebrations]</a:t>
            </a:r>
          </a:p>
          <a:p>
            <a:pPr lvl="1">
              <a:lnSpc>
                <a:spcPct val="100000"/>
              </a:lnSpc>
              <a:spcBef>
                <a:spcPts val="0"/>
              </a:spcBef>
              <a:buClr>
                <a:schemeClr val="tx1"/>
              </a:buClr>
            </a:pPr>
            <a:r>
              <a:rPr lang="en-US" dirty="0">
                <a:solidFill>
                  <a:srgbClr val="FF0000"/>
                </a:solidFill>
              </a:rPr>
              <a:t>[Insert suggestions for classmates, like encouraging other children to be inclusive and supportive]</a:t>
            </a:r>
          </a:p>
          <a:p>
            <a:pPr lvl="1">
              <a:lnSpc>
                <a:spcPct val="100000"/>
              </a:lnSpc>
              <a:spcBef>
                <a:spcPts val="0"/>
              </a:spcBef>
              <a:buClr>
                <a:schemeClr val="tx1"/>
              </a:buClr>
            </a:pPr>
            <a:r>
              <a:rPr lang="en-US" dirty="0">
                <a:solidFill>
                  <a:srgbClr val="FF0000"/>
                </a:solidFill>
              </a:rPr>
              <a:t>[Insert suggestions about support needed from other staff, like the school nurse, cafeteria monitors, and gym teacher]</a:t>
            </a:r>
          </a:p>
          <a:p>
            <a:pPr lvl="1">
              <a:lnSpc>
                <a:spcPct val="100000"/>
              </a:lnSpc>
              <a:spcBef>
                <a:spcPts val="0"/>
              </a:spcBef>
              <a:buClr>
                <a:schemeClr val="tx1"/>
              </a:buClr>
            </a:pPr>
            <a:r>
              <a:rPr lang="en-US" dirty="0">
                <a:solidFill>
                  <a:srgbClr val="FF0000"/>
                </a:solidFill>
              </a:rPr>
              <a:t>[Insert suggestions about cold and flu season or any time there is an illness going around the classroom or school]</a:t>
            </a:r>
          </a:p>
          <a:p>
            <a:pPr lvl="1">
              <a:lnSpc>
                <a:spcPct val="100000"/>
              </a:lnSpc>
              <a:spcBef>
                <a:spcPts val="0"/>
              </a:spcBef>
              <a:buClr>
                <a:schemeClr val="tx1"/>
              </a:buClr>
            </a:pPr>
            <a:endParaRPr lang="en-US" dirty="0">
              <a:solidFill>
                <a:srgbClr val="FF0000"/>
              </a:solidFill>
            </a:endParaRPr>
          </a:p>
          <a:p>
            <a:pPr lvl="1">
              <a:lnSpc>
                <a:spcPct val="100000"/>
              </a:lnSpc>
              <a:spcBef>
                <a:spcPts val="0"/>
              </a:spcBef>
            </a:pPr>
            <a:endParaRPr lang="en-US" dirty="0"/>
          </a:p>
        </p:txBody>
      </p:sp>
      <p:sp>
        <p:nvSpPr>
          <p:cNvPr id="4" name="Title 1"/>
          <p:cNvSpPr txBox="1">
            <a:spLocks/>
          </p:cNvSpPr>
          <p:nvPr/>
        </p:nvSpPr>
        <p:spPr>
          <a:xfrm>
            <a:off x="880372" y="365125"/>
            <a:ext cx="109772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What you can do to help</a:t>
            </a:r>
          </a:p>
        </p:txBody>
      </p:sp>
    </p:spTree>
    <p:extLst>
      <p:ext uri="{BB962C8B-B14F-4D97-AF65-F5344CB8AC3E}">
        <p14:creationId xmlns:p14="http://schemas.microsoft.com/office/powerpoint/2010/main" val="79933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671730"/>
          </a:xfrm>
        </p:spPr>
        <p:txBody>
          <a:bodyPr>
            <a:normAutofit/>
          </a:bodyPr>
          <a:lstStyle/>
          <a:p>
            <a:pPr marL="0" indent="0">
              <a:lnSpc>
                <a:spcPct val="100000"/>
              </a:lnSpc>
              <a:spcBef>
                <a:spcPts val="0"/>
              </a:spcBef>
              <a:buNone/>
            </a:pPr>
            <a:r>
              <a:rPr lang="en-US" dirty="0"/>
              <a:t>We have a resource sheet that is specifically for substitute teachers. It gives an overview of UCDs, dos and don’ts, and the support </a:t>
            </a:r>
            <a:r>
              <a:rPr lang="en-US" dirty="0">
                <a:solidFill>
                  <a:srgbClr val="FF0000"/>
                </a:solidFill>
              </a:rPr>
              <a:t>[NAME] </a:t>
            </a:r>
            <a:r>
              <a:rPr lang="en-US" dirty="0"/>
              <a:t>needs. </a:t>
            </a:r>
          </a:p>
          <a:p>
            <a:pPr marL="0" indent="0">
              <a:lnSpc>
                <a:spcPct val="100000"/>
              </a:lnSpc>
              <a:spcBef>
                <a:spcPts val="0"/>
              </a:spcBef>
              <a:buNone/>
            </a:pPr>
            <a:endParaRPr lang="en-US" dirty="0">
              <a:solidFill>
                <a:srgbClr val="FF0000"/>
              </a:solidFill>
            </a:endParaRPr>
          </a:p>
          <a:p>
            <a:pPr marL="0" indent="0">
              <a:lnSpc>
                <a:spcPct val="100000"/>
              </a:lnSpc>
              <a:spcBef>
                <a:spcPts val="0"/>
              </a:spcBef>
              <a:buNone/>
            </a:pPr>
            <a:r>
              <a:rPr lang="en-US" dirty="0"/>
              <a:t>We are happy to be a resource at any time for substitute teachers who have questions or concerns. </a:t>
            </a:r>
          </a:p>
        </p:txBody>
      </p:sp>
      <p:sp>
        <p:nvSpPr>
          <p:cNvPr id="4" name="Title 1"/>
          <p:cNvSpPr txBox="1">
            <a:spLocks/>
          </p:cNvSpPr>
          <p:nvPr/>
        </p:nvSpPr>
        <p:spPr>
          <a:xfrm>
            <a:off x="880372" y="365125"/>
            <a:ext cx="109772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Substitute teachers </a:t>
            </a:r>
          </a:p>
        </p:txBody>
      </p:sp>
    </p:spTree>
    <p:extLst>
      <p:ext uri="{BB962C8B-B14F-4D97-AF65-F5344CB8AC3E}">
        <p14:creationId xmlns:p14="http://schemas.microsoft.com/office/powerpoint/2010/main" val="106862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372" y="365125"/>
            <a:ext cx="10977282" cy="1325563"/>
          </a:xfrm>
        </p:spPr>
        <p:txBody>
          <a:bodyPr/>
          <a:lstStyle/>
          <a:p>
            <a:r>
              <a:rPr lang="en-US" b="1" dirty="0"/>
              <a:t>Support </a:t>
            </a:r>
            <a:r>
              <a:rPr lang="en-US" b="1" dirty="0">
                <a:solidFill>
                  <a:srgbClr val="FF0000"/>
                </a:solidFill>
              </a:rPr>
              <a:t>[NAME]</a:t>
            </a:r>
            <a:r>
              <a:rPr lang="en-US" b="1" dirty="0"/>
              <a:t> needs during a crisis or illness </a:t>
            </a:r>
          </a:p>
        </p:txBody>
      </p:sp>
      <p:sp>
        <p:nvSpPr>
          <p:cNvPr id="3" name="Content Placeholder 2"/>
          <p:cNvSpPr>
            <a:spLocks noGrp="1"/>
          </p:cNvSpPr>
          <p:nvPr>
            <p:ph idx="1"/>
          </p:nvPr>
        </p:nvSpPr>
        <p:spPr>
          <a:xfrm>
            <a:off x="838200" y="1825625"/>
            <a:ext cx="10515600" cy="4492048"/>
          </a:xfrm>
        </p:spPr>
        <p:txBody>
          <a:bodyPr>
            <a:normAutofit/>
          </a:bodyPr>
          <a:lstStyle/>
          <a:p>
            <a:pPr>
              <a:lnSpc>
                <a:spcPct val="100000"/>
              </a:lnSpc>
              <a:spcBef>
                <a:spcPts val="0"/>
              </a:spcBef>
            </a:pPr>
            <a:r>
              <a:rPr lang="en-US" dirty="0"/>
              <a:t>Because of </a:t>
            </a:r>
            <a:r>
              <a:rPr lang="en-US" dirty="0">
                <a:solidFill>
                  <a:srgbClr val="FF0000"/>
                </a:solidFill>
              </a:rPr>
              <a:t>his/her</a:t>
            </a:r>
            <a:r>
              <a:rPr lang="en-US" dirty="0"/>
              <a:t> UCD, </a:t>
            </a:r>
            <a:r>
              <a:rPr lang="en-US" dirty="0">
                <a:solidFill>
                  <a:srgbClr val="FF0000"/>
                </a:solidFill>
              </a:rPr>
              <a:t>[NAME] </a:t>
            </a:r>
            <a:r>
              <a:rPr lang="en-US" dirty="0"/>
              <a:t>may need to miss school for long periods of time to have treatment and/or recover</a:t>
            </a:r>
            <a:br>
              <a:rPr lang="en-US" dirty="0"/>
            </a:br>
            <a:endParaRPr lang="en-US" dirty="0"/>
          </a:p>
          <a:p>
            <a:pPr>
              <a:lnSpc>
                <a:spcPct val="100000"/>
              </a:lnSpc>
              <a:spcBef>
                <a:spcPts val="0"/>
              </a:spcBef>
            </a:pPr>
            <a:r>
              <a:rPr lang="en-US" dirty="0"/>
              <a:t>These things would be helpful during or after an illness:</a:t>
            </a:r>
          </a:p>
          <a:p>
            <a:pPr lvl="1">
              <a:lnSpc>
                <a:spcPct val="100000"/>
              </a:lnSpc>
              <a:spcBef>
                <a:spcPts val="0"/>
              </a:spcBef>
              <a:buClr>
                <a:schemeClr val="tx1"/>
              </a:buClr>
            </a:pPr>
            <a:r>
              <a:rPr lang="en-US" dirty="0">
                <a:solidFill>
                  <a:srgbClr val="FF0000"/>
                </a:solidFill>
              </a:rPr>
              <a:t>[Insert specific instructions during illness, like sending homework home, weekly calls with parents, or sharing updates with classmates]</a:t>
            </a:r>
          </a:p>
          <a:p>
            <a:pPr lvl="1">
              <a:lnSpc>
                <a:spcPct val="100000"/>
              </a:lnSpc>
              <a:spcBef>
                <a:spcPts val="0"/>
              </a:spcBef>
              <a:buClr>
                <a:schemeClr val="tx1"/>
              </a:buClr>
            </a:pPr>
            <a:r>
              <a:rPr lang="en-US" sz="2400" dirty="0">
                <a:solidFill>
                  <a:srgbClr val="FF0000"/>
                </a:solidFill>
              </a:rPr>
              <a:t>[Insert specific instructions after illness, </a:t>
            </a:r>
            <a:r>
              <a:rPr lang="en-US" sz="2400">
                <a:solidFill>
                  <a:srgbClr val="FF0000"/>
                </a:solidFill>
              </a:rPr>
              <a:t>like preparing </a:t>
            </a:r>
            <a:r>
              <a:rPr lang="en-US" sz="2400" dirty="0">
                <a:solidFill>
                  <a:srgbClr val="FF0000"/>
                </a:solidFill>
              </a:rPr>
              <a:t>classmates for return, paying close attention to symptoms, or keeping up with any instructions </a:t>
            </a:r>
            <a:r>
              <a:rPr lang="en-US" sz="2400">
                <a:solidFill>
                  <a:srgbClr val="FF0000"/>
                </a:solidFill>
              </a:rPr>
              <a:t>from doctor]</a:t>
            </a:r>
            <a:endParaRPr lang="en-US" sz="2400" dirty="0">
              <a:solidFill>
                <a:srgbClr val="FF0000"/>
              </a:solidFill>
            </a:endParaRPr>
          </a:p>
          <a:p>
            <a:pPr>
              <a:lnSpc>
                <a:spcPct val="100000"/>
              </a:lnSpc>
              <a:spcBef>
                <a:spcPts val="0"/>
              </a:spcBef>
            </a:pPr>
            <a:endParaRPr lang="en-US" dirty="0"/>
          </a:p>
          <a:p>
            <a:pPr>
              <a:lnSpc>
                <a:spcPct val="100000"/>
              </a:lnSpc>
              <a:spcBef>
                <a:spcPts val="0"/>
              </a:spcBef>
            </a:pPr>
            <a:endParaRPr lang="en-US" dirty="0"/>
          </a:p>
        </p:txBody>
      </p:sp>
    </p:spTree>
    <p:extLst>
      <p:ext uri="{BB962C8B-B14F-4D97-AF65-F5344CB8AC3E}">
        <p14:creationId xmlns:p14="http://schemas.microsoft.com/office/powerpoint/2010/main" val="217390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9435"/>
            <a:ext cx="10515600" cy="1325563"/>
          </a:xfrm>
        </p:spPr>
        <p:txBody>
          <a:bodyPr/>
          <a:lstStyle/>
          <a:p>
            <a:r>
              <a:rPr lang="en-US" b="1" dirty="0"/>
              <a:t>Questions?</a:t>
            </a:r>
          </a:p>
        </p:txBody>
      </p:sp>
      <p:sp>
        <p:nvSpPr>
          <p:cNvPr id="3" name="Content Placeholder 2"/>
          <p:cNvSpPr>
            <a:spLocks noGrp="1"/>
          </p:cNvSpPr>
          <p:nvPr>
            <p:ph idx="1"/>
          </p:nvPr>
        </p:nvSpPr>
        <p:spPr>
          <a:xfrm>
            <a:off x="838200" y="1825625"/>
            <a:ext cx="10515600" cy="4492048"/>
          </a:xfrm>
        </p:spPr>
        <p:txBody>
          <a:bodyPr>
            <a:normAutofit/>
          </a:bodyPr>
          <a:lstStyle/>
          <a:p>
            <a:pPr>
              <a:lnSpc>
                <a:spcPct val="100000"/>
              </a:lnSpc>
              <a:spcBef>
                <a:spcPts val="0"/>
              </a:spcBef>
            </a:pPr>
            <a:r>
              <a:rPr lang="en-US" dirty="0"/>
              <a:t>Please know you can contact us at any time with questions or concerns. We are very grateful to all of you for helping us keep </a:t>
            </a:r>
            <a:r>
              <a:rPr lang="en-US" dirty="0">
                <a:solidFill>
                  <a:srgbClr val="FF0000"/>
                </a:solidFill>
              </a:rPr>
              <a:t>[NAME]</a:t>
            </a:r>
            <a:r>
              <a:rPr lang="en-US" dirty="0"/>
              <a:t> safe and healthy at school!</a:t>
            </a:r>
          </a:p>
          <a:p>
            <a:pPr>
              <a:lnSpc>
                <a:spcPct val="100000"/>
              </a:lnSpc>
              <a:spcBef>
                <a:spcPts val="0"/>
              </a:spcBef>
              <a:buClr>
                <a:schemeClr val="tx1"/>
              </a:buClr>
            </a:pPr>
            <a:endParaRPr lang="en-US" dirty="0">
              <a:solidFill>
                <a:srgbClr val="FF0000"/>
              </a:solidFill>
            </a:endParaRPr>
          </a:p>
          <a:p>
            <a:pPr>
              <a:lnSpc>
                <a:spcPct val="100000"/>
              </a:lnSpc>
              <a:spcBef>
                <a:spcPts val="0"/>
              </a:spcBef>
              <a:buClr>
                <a:schemeClr val="tx1"/>
              </a:buClr>
            </a:pPr>
            <a:r>
              <a:rPr lang="en-US" dirty="0">
                <a:solidFill>
                  <a:srgbClr val="FF0000"/>
                </a:solidFill>
              </a:rPr>
              <a:t>[Insert name and contact information]</a:t>
            </a:r>
          </a:p>
          <a:p>
            <a:pPr>
              <a:lnSpc>
                <a:spcPct val="100000"/>
              </a:lnSpc>
              <a:spcBef>
                <a:spcPts val="0"/>
              </a:spcBef>
              <a:buClr>
                <a:schemeClr val="tx1"/>
              </a:buClr>
            </a:pPr>
            <a:endParaRPr lang="en-US" dirty="0">
              <a:solidFill>
                <a:srgbClr val="FF0000"/>
              </a:solidFill>
            </a:endParaRPr>
          </a:p>
          <a:p>
            <a:pPr>
              <a:lnSpc>
                <a:spcPct val="100000"/>
              </a:lnSpc>
              <a:spcBef>
                <a:spcPts val="0"/>
              </a:spcBef>
              <a:buClr>
                <a:schemeClr val="tx1"/>
              </a:buClr>
            </a:pPr>
            <a:r>
              <a:rPr lang="en-US" dirty="0">
                <a:solidFill>
                  <a:srgbClr val="FF0000"/>
                </a:solidFill>
              </a:rPr>
              <a:t>[Insert name and contact information]</a:t>
            </a:r>
          </a:p>
          <a:p>
            <a:pPr>
              <a:lnSpc>
                <a:spcPct val="100000"/>
              </a:lnSpc>
              <a:spcBef>
                <a:spcPts val="0"/>
              </a:spcBef>
            </a:pPr>
            <a:endParaRPr lang="en-US" dirty="0"/>
          </a:p>
          <a:p>
            <a:pPr>
              <a:lnSpc>
                <a:spcPct val="100000"/>
              </a:lnSpc>
              <a:spcBef>
                <a:spcPts val="0"/>
              </a:spcBef>
            </a:pPr>
            <a:endParaRPr lang="en-US" dirty="0"/>
          </a:p>
        </p:txBody>
      </p:sp>
    </p:spTree>
    <p:extLst>
      <p:ext uri="{BB962C8B-B14F-4D97-AF65-F5344CB8AC3E}">
        <p14:creationId xmlns:p14="http://schemas.microsoft.com/office/powerpoint/2010/main" val="104955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7090"/>
            <a:ext cx="10515600" cy="6580909"/>
          </a:xfrm>
        </p:spPr>
        <p:txBody>
          <a:bodyPr anchor="ctr">
            <a:normAutofit/>
          </a:bodyPr>
          <a:lstStyle/>
          <a:p>
            <a:pPr marL="0" indent="0" algn="ctr">
              <a:lnSpc>
                <a:spcPct val="100000"/>
              </a:lnSpc>
              <a:spcBef>
                <a:spcPts val="0"/>
              </a:spcBef>
              <a:buNone/>
            </a:pPr>
            <a:r>
              <a:rPr lang="en-US" sz="9600" b="1" dirty="0"/>
              <a:t>Thank you!</a:t>
            </a:r>
          </a:p>
        </p:txBody>
      </p:sp>
      <p:sp>
        <p:nvSpPr>
          <p:cNvPr id="2" name="TextBox 1"/>
          <p:cNvSpPr txBox="1"/>
          <p:nvPr/>
        </p:nvSpPr>
        <p:spPr>
          <a:xfrm>
            <a:off x="2847099" y="5934579"/>
            <a:ext cx="6497801" cy="646331"/>
          </a:xfrm>
          <a:prstGeom prst="rect">
            <a:avLst/>
          </a:prstGeom>
          <a:noFill/>
        </p:spPr>
        <p:txBody>
          <a:bodyPr wrap="square" rtlCol="0">
            <a:spAutoFit/>
          </a:bodyPr>
          <a:lstStyle/>
          <a:p>
            <a:pPr algn="ctr"/>
            <a:r>
              <a:rPr lang="en-US" dirty="0"/>
              <a:t>UCD in COMMON is a trademark owned by or licensed to Horizon.</a:t>
            </a:r>
          </a:p>
          <a:p>
            <a:pPr algn="ctr"/>
            <a:r>
              <a:rPr lang="en-US" dirty="0"/>
              <a:t>© 2020 Horizon Therapeutics plc DA-UNBR-01652 02/20</a:t>
            </a:r>
          </a:p>
        </p:txBody>
      </p:sp>
    </p:spTree>
    <p:extLst>
      <p:ext uri="{BB962C8B-B14F-4D97-AF65-F5344CB8AC3E}">
        <p14:creationId xmlns:p14="http://schemas.microsoft.com/office/powerpoint/2010/main" val="77786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7" y="457200"/>
            <a:ext cx="11185958" cy="706582"/>
          </a:xfrm>
        </p:spPr>
        <p:txBody>
          <a:bodyPr anchor="ctr">
            <a:normAutofit/>
          </a:bodyPr>
          <a:lstStyle/>
          <a:p>
            <a:r>
              <a:rPr lang="en-US" sz="4000" b="1" dirty="0"/>
              <a:t>Getting to know </a:t>
            </a:r>
            <a:r>
              <a:rPr lang="en-US" sz="4000" b="1" dirty="0">
                <a:solidFill>
                  <a:srgbClr val="FF0000"/>
                </a:solidFill>
              </a:rPr>
              <a:t>[NAME]</a:t>
            </a:r>
            <a:endParaRPr lang="en-US" sz="4000" b="1" dirty="0"/>
          </a:p>
        </p:txBody>
      </p:sp>
      <p:sp>
        <p:nvSpPr>
          <p:cNvPr id="3" name="Picture Placeholder 2"/>
          <p:cNvSpPr>
            <a:spLocks noGrp="1" noChangeAspect="1"/>
          </p:cNvSpPr>
          <p:nvPr>
            <p:ph type="pic" idx="1"/>
          </p:nvPr>
        </p:nvSpPr>
        <p:spPr>
          <a:xfrm>
            <a:off x="7501813" y="1960010"/>
            <a:ext cx="3908976" cy="3908976"/>
          </a:xfrm>
          <a:ln>
            <a:solidFill>
              <a:schemeClr val="tx1"/>
            </a:solidFill>
          </a:ln>
        </p:spPr>
      </p:sp>
      <p:sp>
        <p:nvSpPr>
          <p:cNvPr id="4" name="Text Placeholder 3"/>
          <p:cNvSpPr>
            <a:spLocks noGrp="1"/>
          </p:cNvSpPr>
          <p:nvPr>
            <p:ph type="body" sz="half" idx="2"/>
          </p:nvPr>
        </p:nvSpPr>
        <p:spPr>
          <a:xfrm>
            <a:off x="534987" y="1496289"/>
            <a:ext cx="7874721" cy="4372697"/>
          </a:xfrm>
        </p:spPr>
        <p:txBody>
          <a:bodyPr>
            <a:normAutofit/>
          </a:bodyPr>
          <a:lstStyle/>
          <a:p>
            <a:pPr marL="342900" indent="-342900">
              <a:buClr>
                <a:schemeClr val="tx1"/>
              </a:buClr>
              <a:buFont typeface="Arial" charset="0"/>
              <a:buChar char="•"/>
            </a:pPr>
            <a:r>
              <a:rPr lang="en-US" sz="2400" dirty="0">
                <a:solidFill>
                  <a:srgbClr val="FF0000"/>
                </a:solidFill>
              </a:rPr>
              <a:t>Age</a:t>
            </a:r>
          </a:p>
          <a:p>
            <a:pPr marL="342900" indent="-342900">
              <a:buClr>
                <a:schemeClr val="tx1"/>
              </a:buClr>
              <a:buFont typeface="Arial" charset="0"/>
              <a:buChar char="•"/>
            </a:pPr>
            <a:r>
              <a:rPr lang="en-US" sz="2400" dirty="0">
                <a:solidFill>
                  <a:srgbClr val="FF0000"/>
                </a:solidFill>
              </a:rPr>
              <a:t>Likes/favorites (color, movie, TV show, book, </a:t>
            </a:r>
            <a:r>
              <a:rPr lang="en-US" sz="2400" dirty="0" err="1">
                <a:solidFill>
                  <a:srgbClr val="FF0000"/>
                </a:solidFill>
              </a:rPr>
              <a:t>etc</a:t>
            </a:r>
            <a:r>
              <a:rPr lang="en-US" sz="2400" dirty="0">
                <a:solidFill>
                  <a:srgbClr val="FF0000"/>
                </a:solidFill>
              </a:rPr>
              <a:t>)</a:t>
            </a:r>
          </a:p>
          <a:p>
            <a:pPr marL="342900" indent="-342900">
              <a:buClr>
                <a:schemeClr val="tx1"/>
              </a:buClr>
              <a:buFont typeface="Arial" charset="0"/>
              <a:buChar char="•"/>
            </a:pPr>
            <a:r>
              <a:rPr lang="en-US" sz="2400" dirty="0">
                <a:solidFill>
                  <a:srgbClr val="FF0000"/>
                </a:solidFill>
              </a:rPr>
              <a:t>Things he or she likes doing</a:t>
            </a:r>
          </a:p>
          <a:p>
            <a:pPr marL="342900" indent="-342900">
              <a:buClr>
                <a:schemeClr val="tx1"/>
              </a:buClr>
              <a:buFont typeface="Arial" charset="0"/>
              <a:buChar char="•"/>
            </a:pPr>
            <a:r>
              <a:rPr lang="en-US" sz="2400" dirty="0">
                <a:solidFill>
                  <a:srgbClr val="FF0000"/>
                </a:solidFill>
              </a:rPr>
              <a:t>Fun facts</a:t>
            </a:r>
          </a:p>
          <a:p>
            <a:pPr marL="342900" indent="-342900">
              <a:buClr>
                <a:schemeClr val="tx1"/>
              </a:buClr>
              <a:buFont typeface="Arial" charset="0"/>
              <a:buChar char="•"/>
            </a:pPr>
            <a:r>
              <a:rPr lang="en-US" sz="2400" dirty="0">
                <a:solidFill>
                  <a:srgbClr val="FF0000"/>
                </a:solidFill>
              </a:rPr>
              <a:t>Special things about him/her</a:t>
            </a:r>
          </a:p>
        </p:txBody>
      </p:sp>
    </p:spTree>
    <p:extLst>
      <p:ext uri="{BB962C8B-B14F-4D97-AF65-F5344CB8AC3E}">
        <p14:creationId xmlns:p14="http://schemas.microsoft.com/office/powerpoint/2010/main" val="191777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1"/>
          </p:nvPr>
        </p:nvSpPr>
        <p:spPr/>
      </p:sp>
      <p:sp>
        <p:nvSpPr>
          <p:cNvPr id="3" name="Picture Placeholder 2"/>
          <p:cNvSpPr>
            <a:spLocks noGrp="1"/>
          </p:cNvSpPr>
          <p:nvPr>
            <p:ph type="pic" sz="quarter" idx="10"/>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
        <p:nvSpPr>
          <p:cNvPr id="6" name="Picture Placeholder 5"/>
          <p:cNvSpPr>
            <a:spLocks noGrp="1"/>
          </p:cNvSpPr>
          <p:nvPr>
            <p:ph type="pic" sz="quarter" idx="14"/>
          </p:nvPr>
        </p:nvSpPr>
        <p:spPr/>
      </p:sp>
    </p:spTree>
    <p:extLst>
      <p:ext uri="{BB962C8B-B14F-4D97-AF65-F5344CB8AC3E}">
        <p14:creationId xmlns:p14="http://schemas.microsoft.com/office/powerpoint/2010/main" val="141191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urea cycle disorder (UCD)?</a:t>
            </a:r>
          </a:p>
        </p:txBody>
      </p:sp>
      <p:sp>
        <p:nvSpPr>
          <p:cNvPr id="3" name="Content Placeholder 2"/>
          <p:cNvSpPr>
            <a:spLocks noGrp="1"/>
          </p:cNvSpPr>
          <p:nvPr>
            <p:ph idx="1"/>
          </p:nvPr>
        </p:nvSpPr>
        <p:spPr/>
        <p:txBody>
          <a:bodyPr>
            <a:normAutofit fontScale="62500" lnSpcReduction="20000"/>
          </a:bodyPr>
          <a:lstStyle/>
          <a:p>
            <a:pPr>
              <a:lnSpc>
                <a:spcPct val="120000"/>
              </a:lnSpc>
            </a:pPr>
            <a:r>
              <a:rPr lang="en-US" sz="3400" dirty="0"/>
              <a:t>A </a:t>
            </a:r>
            <a:r>
              <a:rPr lang="en-US" sz="3400" b="1" dirty="0"/>
              <a:t>urea cycle disorder</a:t>
            </a:r>
            <a:r>
              <a:rPr lang="en-US" sz="3400" dirty="0"/>
              <a:t>, or </a:t>
            </a:r>
            <a:r>
              <a:rPr lang="en-US" sz="3400" b="1" dirty="0"/>
              <a:t>UCD</a:t>
            </a:r>
            <a:r>
              <a:rPr lang="en-US" sz="3400" dirty="0"/>
              <a:t>,</a:t>
            </a:r>
            <a:r>
              <a:rPr lang="en-US" sz="3400" b="1" dirty="0"/>
              <a:t> </a:t>
            </a:r>
            <a:r>
              <a:rPr lang="en-US" sz="3400" dirty="0"/>
              <a:t>is a condition that prevents the body from processing protein correctly. In someone with a UCD, protein in the body gets broken down into ammonia, but the liver can’t turn ammonia into urea to get rid of it safely. Instead of being removed from the body, ammonia builds up in the blood, which can be very dangerous and cause damage throughout the body</a:t>
            </a:r>
          </a:p>
          <a:p>
            <a:endParaRPr lang="en-US" sz="1900" dirty="0"/>
          </a:p>
          <a:p>
            <a:r>
              <a:rPr lang="en-US" sz="3400" dirty="0"/>
              <a:t>UCDs are rare and only affect about 1 in every 35,000 people born in the United States</a:t>
            </a:r>
          </a:p>
          <a:p>
            <a:endParaRPr lang="en-US" sz="1700" dirty="0"/>
          </a:p>
          <a:p>
            <a:r>
              <a:rPr lang="en-US" sz="3400" dirty="0"/>
              <a:t>UCDs are genetic. A UCD is something a child is born with and will have for his or her whole life. It can’t be outgrown</a:t>
            </a:r>
            <a:br>
              <a:rPr lang="en-US" sz="3100" dirty="0"/>
            </a:br>
            <a:endParaRPr lang="en-US" sz="3100" dirty="0"/>
          </a:p>
          <a:p>
            <a:r>
              <a:rPr lang="en-US" sz="3400" dirty="0"/>
              <a:t>People with UCDs don’t look sick all the time, so it can be hard to remember that they’re at risk for a medical emergency </a:t>
            </a:r>
            <a:br>
              <a:rPr lang="en-US" dirty="0"/>
            </a:br>
            <a:endParaRPr lang="en-US" dirty="0"/>
          </a:p>
        </p:txBody>
      </p:sp>
    </p:spTree>
    <p:extLst>
      <p:ext uri="{BB962C8B-B14F-4D97-AF65-F5344CB8AC3E}">
        <p14:creationId xmlns:p14="http://schemas.microsoft.com/office/powerpoint/2010/main" val="191302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Risks of a UCD</a:t>
            </a:r>
          </a:p>
        </p:txBody>
      </p:sp>
      <p:sp>
        <p:nvSpPr>
          <p:cNvPr id="3" name="Content Placeholder 2"/>
          <p:cNvSpPr>
            <a:spLocks noGrp="1"/>
          </p:cNvSpPr>
          <p:nvPr>
            <p:ph idx="1"/>
          </p:nvPr>
        </p:nvSpPr>
        <p:spPr>
          <a:xfrm>
            <a:off x="838200" y="1606364"/>
            <a:ext cx="10515600" cy="4794436"/>
          </a:xfrm>
        </p:spPr>
        <p:txBody>
          <a:bodyPr>
            <a:normAutofit fontScale="92500" lnSpcReduction="10000"/>
          </a:bodyPr>
          <a:lstStyle/>
          <a:p>
            <a:r>
              <a:rPr lang="en-US" dirty="0"/>
              <a:t>People with UCDs are at risk for something called a </a:t>
            </a:r>
            <a:r>
              <a:rPr lang="en-US" b="1" dirty="0" err="1"/>
              <a:t>hyperammonemic</a:t>
            </a:r>
            <a:r>
              <a:rPr lang="en-US" b="1" dirty="0"/>
              <a:t> crisis </a:t>
            </a:r>
            <a:r>
              <a:rPr lang="en-US" dirty="0"/>
              <a:t>(sometimes referred to as an “HAC” or a “crisis”). This is when the amount of ammonia in their blood becomes extremely high. This is a serious medical emergency because it can cause brain damage, coma, or even death. If </a:t>
            </a:r>
            <a:r>
              <a:rPr lang="en-US" dirty="0">
                <a:solidFill>
                  <a:srgbClr val="FF0000"/>
                </a:solidFill>
              </a:rPr>
              <a:t>[NAME] </a:t>
            </a:r>
            <a:r>
              <a:rPr lang="en-US" dirty="0"/>
              <a:t>is having a crisis, </a:t>
            </a:r>
            <a:r>
              <a:rPr lang="en-US" dirty="0">
                <a:solidFill>
                  <a:srgbClr val="FF0000"/>
                </a:solidFill>
              </a:rPr>
              <a:t>[he/she] </a:t>
            </a:r>
            <a:r>
              <a:rPr lang="en-US" dirty="0"/>
              <a:t>needs medical attention right away</a:t>
            </a:r>
          </a:p>
          <a:p>
            <a:endParaRPr lang="en-US" dirty="0"/>
          </a:p>
          <a:p>
            <a:r>
              <a:rPr lang="en-US" dirty="0"/>
              <a:t>Sometimes the amount of ammonia in </a:t>
            </a:r>
            <a:r>
              <a:rPr lang="en-US" dirty="0">
                <a:solidFill>
                  <a:srgbClr val="FF0000"/>
                </a:solidFill>
              </a:rPr>
              <a:t>[NAME]</a:t>
            </a:r>
            <a:r>
              <a:rPr lang="en-US" dirty="0"/>
              <a:t>’s blood starts to go up, but it doesn’t go high enough to cause a crisis. This is called </a:t>
            </a:r>
            <a:r>
              <a:rPr lang="en-US" b="1" dirty="0" err="1"/>
              <a:t>hyperammonemia</a:t>
            </a:r>
            <a:r>
              <a:rPr lang="en-US" dirty="0"/>
              <a:t>, which means elevated levels of ammonia in the blood. This </a:t>
            </a:r>
            <a:r>
              <a:rPr lang="en-US" i="1" dirty="0"/>
              <a:t>can</a:t>
            </a:r>
            <a:r>
              <a:rPr lang="en-US" dirty="0"/>
              <a:t> </a:t>
            </a:r>
            <a:r>
              <a:rPr lang="en-US" i="1" dirty="0"/>
              <a:t>lead to </a:t>
            </a:r>
            <a:r>
              <a:rPr lang="en-US" dirty="0"/>
              <a:t>a </a:t>
            </a:r>
            <a:r>
              <a:rPr lang="en-US" dirty="0" err="1"/>
              <a:t>hyperammonemic</a:t>
            </a:r>
            <a:r>
              <a:rPr lang="en-US" dirty="0"/>
              <a:t> crisis. It can also be dangerous because it can be harmful to the brain and body. It’s important to recognize and address the symptoms of </a:t>
            </a:r>
            <a:r>
              <a:rPr lang="en-US" dirty="0" err="1"/>
              <a:t>hyperammonemia</a:t>
            </a:r>
            <a:r>
              <a:rPr lang="en-US" dirty="0"/>
              <a:t> right away</a:t>
            </a:r>
          </a:p>
        </p:txBody>
      </p:sp>
    </p:spTree>
    <p:extLst>
      <p:ext uri="{BB962C8B-B14F-4D97-AF65-F5344CB8AC3E}">
        <p14:creationId xmlns:p14="http://schemas.microsoft.com/office/powerpoint/2010/main" val="15900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[NAME]</a:t>
            </a:r>
            <a:r>
              <a:rPr lang="en-US" b="1" dirty="0"/>
              <a:t>’s UCD symptoms</a:t>
            </a:r>
          </a:p>
        </p:txBody>
      </p:sp>
      <p:sp>
        <p:nvSpPr>
          <p:cNvPr id="3" name="Content Placeholder 2"/>
          <p:cNvSpPr>
            <a:spLocks noGrp="1"/>
          </p:cNvSpPr>
          <p:nvPr>
            <p:ph idx="1"/>
          </p:nvPr>
        </p:nvSpPr>
        <p:spPr>
          <a:xfrm>
            <a:off x="838200" y="1825625"/>
            <a:ext cx="10515600" cy="4492048"/>
          </a:xfrm>
        </p:spPr>
        <p:txBody>
          <a:bodyPr>
            <a:normAutofit lnSpcReduction="10000"/>
          </a:bodyPr>
          <a:lstStyle/>
          <a:p>
            <a:pPr marL="0" indent="0">
              <a:lnSpc>
                <a:spcPct val="100000"/>
              </a:lnSpc>
              <a:spcBef>
                <a:spcPts val="0"/>
              </a:spcBef>
              <a:buNone/>
            </a:pPr>
            <a:r>
              <a:rPr lang="en-US" dirty="0"/>
              <a:t>The</a:t>
            </a:r>
            <a:r>
              <a:rPr lang="en-US" dirty="0">
                <a:solidFill>
                  <a:srgbClr val="FF0000"/>
                </a:solidFill>
              </a:rPr>
              <a:t> </a:t>
            </a:r>
            <a:r>
              <a:rPr lang="en-US" dirty="0"/>
              <a:t>symptoms of elevated ammonia that </a:t>
            </a:r>
            <a:r>
              <a:rPr lang="en-US" dirty="0">
                <a:solidFill>
                  <a:srgbClr val="FF0000"/>
                </a:solidFill>
              </a:rPr>
              <a:t>[NAME] </a:t>
            </a:r>
            <a:r>
              <a:rPr lang="en-US" dirty="0"/>
              <a:t>might have on a daily basis are:</a:t>
            </a:r>
          </a:p>
          <a:p>
            <a:pPr lvl="1">
              <a:lnSpc>
                <a:spcPct val="100000"/>
              </a:lnSpc>
              <a:spcBef>
                <a:spcPts val="0"/>
              </a:spcBef>
              <a:buClr>
                <a:schemeClr val="tx1"/>
              </a:buClr>
            </a:pPr>
            <a:r>
              <a:rPr lang="en-US" sz="2800" dirty="0">
                <a:solidFill>
                  <a:srgbClr val="FF0000"/>
                </a:solidFill>
              </a:rPr>
              <a:t>[Symptom, </a:t>
            </a:r>
            <a:r>
              <a:rPr lang="en-US" sz="2800" dirty="0" err="1">
                <a:solidFill>
                  <a:srgbClr val="FF0000"/>
                </a:solidFill>
              </a:rPr>
              <a:t>ie</a:t>
            </a:r>
            <a:r>
              <a:rPr lang="en-US" sz="2800" dirty="0">
                <a:solidFill>
                  <a:srgbClr val="FF0000"/>
                </a:solidFill>
              </a:rPr>
              <a:t> feeling very tired]</a:t>
            </a:r>
          </a:p>
          <a:p>
            <a:pPr lvl="1">
              <a:lnSpc>
                <a:spcPct val="100000"/>
              </a:lnSpc>
              <a:spcBef>
                <a:spcPts val="0"/>
              </a:spcBef>
              <a:buClr>
                <a:schemeClr val="tx1"/>
              </a:buClr>
            </a:pPr>
            <a:r>
              <a:rPr lang="en-US" sz="2800" dirty="0">
                <a:solidFill>
                  <a:srgbClr val="FF0000"/>
                </a:solidFill>
              </a:rPr>
              <a:t>[Symptom, </a:t>
            </a:r>
            <a:r>
              <a:rPr lang="en-US" sz="2800" dirty="0" err="1">
                <a:solidFill>
                  <a:srgbClr val="FF0000"/>
                </a:solidFill>
              </a:rPr>
              <a:t>ie</a:t>
            </a:r>
            <a:r>
              <a:rPr lang="en-US" sz="2800" dirty="0">
                <a:solidFill>
                  <a:srgbClr val="FF0000"/>
                </a:solidFill>
              </a:rPr>
              <a:t> lack of appetite]</a:t>
            </a:r>
          </a:p>
          <a:p>
            <a:pPr lvl="1">
              <a:lnSpc>
                <a:spcPct val="100000"/>
              </a:lnSpc>
              <a:spcBef>
                <a:spcPts val="0"/>
              </a:spcBef>
              <a:buClr>
                <a:schemeClr val="tx1"/>
              </a:buClr>
            </a:pPr>
            <a:r>
              <a:rPr lang="en-US" sz="2800" dirty="0">
                <a:solidFill>
                  <a:srgbClr val="FF0000"/>
                </a:solidFill>
              </a:rPr>
              <a:t>[Symptom, </a:t>
            </a:r>
            <a:r>
              <a:rPr lang="en-US" sz="2800" dirty="0" err="1">
                <a:solidFill>
                  <a:srgbClr val="FF0000"/>
                </a:solidFill>
              </a:rPr>
              <a:t>ie</a:t>
            </a:r>
            <a:r>
              <a:rPr lang="en-US" sz="2800" dirty="0">
                <a:solidFill>
                  <a:srgbClr val="FF0000"/>
                </a:solidFill>
              </a:rPr>
              <a:t> headaches] </a:t>
            </a:r>
            <a:r>
              <a:rPr lang="en-US" sz="2800" dirty="0"/>
              <a:t> </a:t>
            </a:r>
          </a:p>
          <a:p>
            <a:pPr marL="0" indent="0">
              <a:lnSpc>
                <a:spcPct val="100000"/>
              </a:lnSpc>
              <a:spcBef>
                <a:spcPts val="0"/>
              </a:spcBef>
              <a:buNone/>
            </a:pPr>
            <a:r>
              <a:rPr lang="en-US" dirty="0"/>
              <a:t>It’s important to watch for these symptoms and to address them if they start happening.</a:t>
            </a:r>
          </a:p>
          <a:p>
            <a:pPr>
              <a:lnSpc>
                <a:spcPct val="100000"/>
              </a:lnSpc>
              <a:spcBef>
                <a:spcPts val="0"/>
              </a:spcBef>
            </a:pPr>
            <a:endParaRPr lang="en-US" dirty="0"/>
          </a:p>
          <a:p>
            <a:pPr marL="0" indent="0">
              <a:lnSpc>
                <a:spcPct val="100000"/>
              </a:lnSpc>
              <a:spcBef>
                <a:spcPts val="0"/>
              </a:spcBef>
              <a:buNone/>
            </a:pPr>
            <a:r>
              <a:rPr lang="en-US" dirty="0"/>
              <a:t>If these symptoms become serious, that could mean </a:t>
            </a:r>
            <a:r>
              <a:rPr lang="en-US" dirty="0">
                <a:solidFill>
                  <a:srgbClr val="FF0000"/>
                </a:solidFill>
              </a:rPr>
              <a:t>[he/she] </a:t>
            </a:r>
            <a:r>
              <a:rPr lang="en-US" dirty="0"/>
              <a:t>is going into a </a:t>
            </a:r>
            <a:r>
              <a:rPr lang="en-US" dirty="0" err="1"/>
              <a:t>hyperammonemic</a:t>
            </a:r>
            <a:r>
              <a:rPr lang="en-US" dirty="0"/>
              <a:t> crisis. If this happens, it’s important that </a:t>
            </a:r>
            <a:r>
              <a:rPr lang="en-US" dirty="0">
                <a:solidFill>
                  <a:srgbClr val="FF0000"/>
                </a:solidFill>
              </a:rPr>
              <a:t>[he/she]</a:t>
            </a:r>
            <a:r>
              <a:rPr lang="en-US" dirty="0"/>
              <a:t> gets medical attention right away</a:t>
            </a:r>
          </a:p>
        </p:txBody>
      </p:sp>
    </p:spTree>
    <p:extLst>
      <p:ext uri="{BB962C8B-B14F-4D97-AF65-F5344CB8AC3E}">
        <p14:creationId xmlns:p14="http://schemas.microsoft.com/office/powerpoint/2010/main" val="92598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365125"/>
            <a:ext cx="10762129" cy="1325563"/>
          </a:xfrm>
        </p:spPr>
        <p:txBody>
          <a:bodyPr/>
          <a:lstStyle/>
          <a:p>
            <a:r>
              <a:rPr lang="en-US" b="1" dirty="0"/>
              <a:t>What if </a:t>
            </a:r>
            <a:r>
              <a:rPr lang="en-US" b="1" dirty="0">
                <a:solidFill>
                  <a:srgbClr val="FF0000"/>
                </a:solidFill>
              </a:rPr>
              <a:t>[NAME]</a:t>
            </a:r>
            <a:r>
              <a:rPr lang="en-US" b="1" dirty="0"/>
              <a:t> has a </a:t>
            </a:r>
            <a:r>
              <a:rPr lang="en-US" b="1" dirty="0" err="1"/>
              <a:t>hyperammonemic</a:t>
            </a:r>
            <a:r>
              <a:rPr lang="en-US" b="1" dirty="0"/>
              <a:t> crisis?</a:t>
            </a:r>
          </a:p>
        </p:txBody>
      </p:sp>
      <p:sp>
        <p:nvSpPr>
          <p:cNvPr id="3" name="Content Placeholder 2"/>
          <p:cNvSpPr>
            <a:spLocks noGrp="1"/>
          </p:cNvSpPr>
          <p:nvPr>
            <p:ph idx="1"/>
          </p:nvPr>
        </p:nvSpPr>
        <p:spPr>
          <a:xfrm>
            <a:off x="838200" y="1825625"/>
            <a:ext cx="10515600" cy="4492048"/>
          </a:xfrm>
        </p:spPr>
        <p:txBody>
          <a:bodyPr>
            <a:normAutofit/>
          </a:bodyPr>
          <a:lstStyle/>
          <a:p>
            <a:pPr>
              <a:lnSpc>
                <a:spcPct val="100000"/>
              </a:lnSpc>
              <a:spcBef>
                <a:spcPts val="0"/>
              </a:spcBef>
            </a:pPr>
            <a:r>
              <a:rPr lang="en-US" dirty="0"/>
              <a:t>We have an emergency medical protocol for when </a:t>
            </a:r>
            <a:r>
              <a:rPr lang="en-US" dirty="0">
                <a:solidFill>
                  <a:srgbClr val="FF0000"/>
                </a:solidFill>
              </a:rPr>
              <a:t>[NAME]</a:t>
            </a:r>
            <a:r>
              <a:rPr lang="en-US" dirty="0"/>
              <a:t> shows signs of a </a:t>
            </a:r>
            <a:r>
              <a:rPr lang="en-US" dirty="0" err="1"/>
              <a:t>hyperammonemic</a:t>
            </a:r>
            <a:r>
              <a:rPr lang="en-US" dirty="0"/>
              <a:t> crisis. I’m handing out a copy of this protocol and an instruction sheet so we can go over them together</a:t>
            </a:r>
          </a:p>
          <a:p>
            <a:pPr>
              <a:lnSpc>
                <a:spcPct val="100000"/>
              </a:lnSpc>
              <a:spcBef>
                <a:spcPts val="0"/>
              </a:spcBef>
            </a:pPr>
            <a:r>
              <a:rPr lang="en-US" dirty="0"/>
              <a:t>The most important things to know are:</a:t>
            </a:r>
          </a:p>
          <a:p>
            <a:pPr lvl="1">
              <a:lnSpc>
                <a:spcPct val="100000"/>
              </a:lnSpc>
              <a:spcBef>
                <a:spcPts val="0"/>
              </a:spcBef>
              <a:buClr>
                <a:schemeClr val="tx1"/>
              </a:buClr>
            </a:pPr>
            <a:r>
              <a:rPr lang="en-US" dirty="0">
                <a:solidFill>
                  <a:srgbClr val="FF0000"/>
                </a:solidFill>
              </a:rPr>
              <a:t>[Insert major points/instructions from medical protocol]</a:t>
            </a:r>
          </a:p>
          <a:p>
            <a:pPr lvl="1">
              <a:lnSpc>
                <a:spcPct val="100000"/>
              </a:lnSpc>
              <a:spcBef>
                <a:spcPts val="0"/>
              </a:spcBef>
              <a:buClr>
                <a:schemeClr val="tx1"/>
              </a:buClr>
            </a:pPr>
            <a:r>
              <a:rPr lang="en-US" dirty="0">
                <a:solidFill>
                  <a:srgbClr val="FF0000"/>
                </a:solidFill>
              </a:rPr>
              <a:t>[Insert major points/instructions from medical protocol]</a:t>
            </a:r>
          </a:p>
          <a:p>
            <a:pPr lvl="1">
              <a:lnSpc>
                <a:spcPct val="100000"/>
              </a:lnSpc>
              <a:spcBef>
                <a:spcPts val="0"/>
              </a:spcBef>
              <a:buClr>
                <a:schemeClr val="tx1"/>
              </a:buClr>
            </a:pPr>
            <a:r>
              <a:rPr lang="en-US" dirty="0">
                <a:solidFill>
                  <a:srgbClr val="FF0000"/>
                </a:solidFill>
              </a:rPr>
              <a:t>[Insert major points/instructions from medical protocol]</a:t>
            </a:r>
          </a:p>
          <a:p>
            <a:pPr lvl="1">
              <a:lnSpc>
                <a:spcPct val="100000"/>
              </a:lnSpc>
              <a:spcBef>
                <a:spcPts val="0"/>
              </a:spcBef>
            </a:pPr>
            <a:endParaRPr lang="en-US" dirty="0"/>
          </a:p>
        </p:txBody>
      </p:sp>
    </p:spTree>
    <p:extLst>
      <p:ext uri="{BB962C8B-B14F-4D97-AF65-F5344CB8AC3E}">
        <p14:creationId xmlns:p14="http://schemas.microsoft.com/office/powerpoint/2010/main" val="10491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does having a UCD mean for </a:t>
            </a:r>
            <a:r>
              <a:rPr lang="en-US" b="1" dirty="0">
                <a:solidFill>
                  <a:srgbClr val="FF0000"/>
                </a:solidFill>
              </a:rPr>
              <a:t>[NAME]</a:t>
            </a:r>
            <a:r>
              <a:rPr lang="en-US" b="1" dirty="0"/>
              <a:t>?</a:t>
            </a:r>
          </a:p>
        </p:txBody>
      </p:sp>
      <p:sp>
        <p:nvSpPr>
          <p:cNvPr id="3" name="Content Placeholder 2"/>
          <p:cNvSpPr>
            <a:spLocks noGrp="1"/>
          </p:cNvSpPr>
          <p:nvPr>
            <p:ph idx="1"/>
          </p:nvPr>
        </p:nvSpPr>
        <p:spPr>
          <a:xfrm>
            <a:off x="838200" y="1825625"/>
            <a:ext cx="10515600" cy="4588622"/>
          </a:xfrm>
        </p:spPr>
        <p:txBody>
          <a:bodyPr>
            <a:normAutofit/>
          </a:bodyPr>
          <a:lstStyle/>
          <a:p>
            <a:pPr>
              <a:buClr>
                <a:schemeClr val="tx1"/>
              </a:buClr>
            </a:pPr>
            <a:r>
              <a:rPr lang="en-US" dirty="0">
                <a:solidFill>
                  <a:srgbClr val="FF0000"/>
                </a:solidFill>
              </a:rPr>
              <a:t>[NAME]</a:t>
            </a:r>
            <a:r>
              <a:rPr lang="en-US" dirty="0"/>
              <a:t> has to be on a low-protein diet all the time </a:t>
            </a:r>
          </a:p>
          <a:p>
            <a:pPr marL="0" indent="0">
              <a:buClr>
                <a:schemeClr val="tx1"/>
              </a:buClr>
              <a:buNone/>
            </a:pPr>
            <a:endParaRPr lang="en-US" dirty="0"/>
          </a:p>
          <a:p>
            <a:pPr>
              <a:buClr>
                <a:schemeClr val="tx1"/>
              </a:buClr>
            </a:pPr>
            <a:r>
              <a:rPr lang="en-US" dirty="0">
                <a:solidFill>
                  <a:srgbClr val="FF0000"/>
                </a:solidFill>
              </a:rPr>
              <a:t>[He/she]</a:t>
            </a:r>
            <a:r>
              <a:rPr lang="en-US" dirty="0"/>
              <a:t> also takes supplements to help </a:t>
            </a:r>
            <a:r>
              <a:rPr lang="en-US" dirty="0">
                <a:solidFill>
                  <a:srgbClr val="FF0000"/>
                </a:solidFill>
              </a:rPr>
              <a:t>[him/her]</a:t>
            </a:r>
            <a:r>
              <a:rPr lang="en-US" dirty="0"/>
              <a:t> get the vitamins and nutrients that are missing from a diet low in protein </a:t>
            </a:r>
          </a:p>
          <a:p>
            <a:endParaRPr lang="en-US" dirty="0"/>
          </a:p>
          <a:p>
            <a:pPr>
              <a:buClr>
                <a:schemeClr val="tx1"/>
              </a:buClr>
            </a:pPr>
            <a:r>
              <a:rPr lang="en-US" dirty="0">
                <a:solidFill>
                  <a:srgbClr val="FF0000"/>
                </a:solidFill>
              </a:rPr>
              <a:t>[He/she] </a:t>
            </a:r>
            <a:r>
              <a:rPr lang="en-US" dirty="0"/>
              <a:t>also takes a medicine every day that </a:t>
            </a:r>
            <a:r>
              <a:rPr lang="en-US"/>
              <a:t>helps remove </a:t>
            </a:r>
            <a:r>
              <a:rPr lang="en-US" dirty="0"/>
              <a:t>ammonia from </a:t>
            </a:r>
            <a:r>
              <a:rPr lang="en-US" dirty="0">
                <a:solidFill>
                  <a:srgbClr val="FF0000"/>
                </a:solidFill>
              </a:rPr>
              <a:t>[his/her]</a:t>
            </a:r>
            <a:r>
              <a:rPr lang="en-US" dirty="0"/>
              <a:t> body</a:t>
            </a:r>
          </a:p>
          <a:p>
            <a:pPr>
              <a:buClr>
                <a:schemeClr val="tx1"/>
              </a:buClr>
            </a:pPr>
            <a:endParaRPr lang="en-US" dirty="0"/>
          </a:p>
        </p:txBody>
      </p:sp>
    </p:spTree>
    <p:extLst>
      <p:ext uri="{BB962C8B-B14F-4D97-AF65-F5344CB8AC3E}">
        <p14:creationId xmlns:p14="http://schemas.microsoft.com/office/powerpoint/2010/main" val="926304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What does having a UCD mean for </a:t>
            </a:r>
            <a:r>
              <a:rPr lang="en-US" b="1">
                <a:solidFill>
                  <a:srgbClr val="FF0000"/>
                </a:solidFill>
              </a:rPr>
              <a:t>[NAME]</a:t>
            </a:r>
            <a:r>
              <a:rPr lang="en-US" b="1"/>
              <a:t>?</a:t>
            </a:r>
            <a:endParaRPr lang="en-US" b="1" dirty="0"/>
          </a:p>
        </p:txBody>
      </p:sp>
      <p:sp>
        <p:nvSpPr>
          <p:cNvPr id="3" name="Content Placeholder 2"/>
          <p:cNvSpPr>
            <a:spLocks noGrp="1"/>
          </p:cNvSpPr>
          <p:nvPr>
            <p:ph idx="1"/>
          </p:nvPr>
        </p:nvSpPr>
        <p:spPr>
          <a:xfrm>
            <a:off x="838200" y="1825625"/>
            <a:ext cx="10515600" cy="4588622"/>
          </a:xfrm>
        </p:spPr>
        <p:txBody>
          <a:bodyPr>
            <a:normAutofit/>
          </a:bodyPr>
          <a:lstStyle/>
          <a:p>
            <a:pPr>
              <a:buClr>
                <a:schemeClr val="tx1"/>
              </a:buClr>
            </a:pPr>
            <a:r>
              <a:rPr lang="en-US" dirty="0">
                <a:solidFill>
                  <a:srgbClr val="FF0000"/>
                </a:solidFill>
              </a:rPr>
              <a:t>[He/she]</a:t>
            </a:r>
            <a:r>
              <a:rPr lang="en-US" dirty="0"/>
              <a:t> also has to avoid things that might trigger ammonia levels in </a:t>
            </a:r>
            <a:r>
              <a:rPr lang="en-US" dirty="0">
                <a:solidFill>
                  <a:srgbClr val="FF0000"/>
                </a:solidFill>
              </a:rPr>
              <a:t>[his/her] </a:t>
            </a:r>
            <a:r>
              <a:rPr lang="en-US" dirty="0"/>
              <a:t>body to rise, which could lead to a crisis</a:t>
            </a:r>
          </a:p>
          <a:p>
            <a:pPr lvl="1">
              <a:buClr>
                <a:schemeClr val="tx1"/>
              </a:buClr>
              <a:buFont typeface="Courier New" charset="0"/>
              <a:buChar char="o"/>
            </a:pPr>
            <a:r>
              <a:rPr lang="en-US" sz="2800" dirty="0"/>
              <a:t>Some ammonia triggers are:</a:t>
            </a:r>
          </a:p>
          <a:p>
            <a:pPr lvl="2">
              <a:buClr>
                <a:schemeClr val="tx1"/>
              </a:buClr>
              <a:buFont typeface="Wingdings" charset="2"/>
              <a:buChar char="§"/>
            </a:pPr>
            <a:r>
              <a:rPr lang="en-US" sz="2800" dirty="0"/>
              <a:t>Eating too much protein</a:t>
            </a:r>
          </a:p>
          <a:p>
            <a:pPr lvl="2">
              <a:buClr>
                <a:schemeClr val="tx1"/>
              </a:buClr>
              <a:buFont typeface="Wingdings" charset="2"/>
              <a:buChar char="§"/>
            </a:pPr>
            <a:r>
              <a:rPr lang="en-US" sz="2800" dirty="0"/>
              <a:t>Being dehydrated</a:t>
            </a:r>
          </a:p>
          <a:p>
            <a:pPr lvl="2">
              <a:buClr>
                <a:schemeClr val="tx1"/>
              </a:buClr>
              <a:buFont typeface="Wingdings" charset="2"/>
              <a:buChar char="§"/>
            </a:pPr>
            <a:r>
              <a:rPr lang="en-US" sz="2800" dirty="0"/>
              <a:t>Doing strenuous activity</a:t>
            </a:r>
          </a:p>
          <a:p>
            <a:pPr lvl="2">
              <a:buClr>
                <a:schemeClr val="tx1"/>
              </a:buClr>
              <a:buFont typeface="Wingdings" charset="2"/>
              <a:buChar char="§"/>
            </a:pPr>
            <a:r>
              <a:rPr lang="en-US" sz="2800" dirty="0"/>
              <a:t>Being stressed or overwhelmed</a:t>
            </a:r>
          </a:p>
          <a:p>
            <a:pPr lvl="2">
              <a:buClr>
                <a:schemeClr val="tx1"/>
              </a:buClr>
              <a:buFont typeface="Wingdings" charset="2"/>
              <a:buChar char="§"/>
            </a:pPr>
            <a:r>
              <a:rPr lang="en-US" sz="2800" dirty="0"/>
              <a:t>Being too hot or too cold </a:t>
            </a:r>
          </a:p>
          <a:p>
            <a:pPr lvl="2">
              <a:buClr>
                <a:schemeClr val="tx1"/>
              </a:buClr>
              <a:buFont typeface="Wingdings" charset="2"/>
              <a:buChar char="§"/>
            </a:pPr>
            <a:r>
              <a:rPr lang="en-US" sz="2800" dirty="0"/>
              <a:t>Being otherwise sick, like with a cold or the flu</a:t>
            </a:r>
          </a:p>
        </p:txBody>
      </p:sp>
    </p:spTree>
    <p:extLst>
      <p:ext uri="{BB962C8B-B14F-4D97-AF65-F5344CB8AC3E}">
        <p14:creationId xmlns:p14="http://schemas.microsoft.com/office/powerpoint/2010/main" val="1025335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10385</TotalTime>
  <Words>1116</Words>
  <Application>Microsoft Macintosh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Wingdings</vt:lpstr>
      <vt:lpstr>Office Theme</vt:lpstr>
      <vt:lpstr>[NAME] and [His/Her] UCD</vt:lpstr>
      <vt:lpstr>Getting to know [NAME]</vt:lpstr>
      <vt:lpstr>PowerPoint Presentation</vt:lpstr>
      <vt:lpstr>What is a urea cycle disorder (UCD)?</vt:lpstr>
      <vt:lpstr>Risks of a UCD</vt:lpstr>
      <vt:lpstr>[NAME]’s UCD symptoms</vt:lpstr>
      <vt:lpstr>What if [NAME] has a hyperammonemic crisis?</vt:lpstr>
      <vt:lpstr>What does having a UCD mean for [NAME]?</vt:lpstr>
      <vt:lpstr>What does having a UCD mean for [NAME]?</vt:lpstr>
      <vt:lpstr>PowerPoint Presentation</vt:lpstr>
      <vt:lpstr>PowerPoint Presentation</vt:lpstr>
      <vt:lpstr>PowerPoint Presentation</vt:lpstr>
      <vt:lpstr>PowerPoint Presentation</vt:lpstr>
      <vt:lpstr>Support [NAME] needs during a crisis or illness </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Tressie LaFay</dc:creator>
  <cp:lastModifiedBy>Lindsay Bodkin</cp:lastModifiedBy>
  <cp:revision>59</cp:revision>
  <cp:lastPrinted>2019-02-08T15:20:59Z</cp:lastPrinted>
  <dcterms:created xsi:type="dcterms:W3CDTF">2018-05-15T15:43:36Z</dcterms:created>
  <dcterms:modified xsi:type="dcterms:W3CDTF">2020-02-21T19:13:25Z</dcterms:modified>
</cp:coreProperties>
</file>